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417" r:id="rId4"/>
    <p:sldId id="418" r:id="rId5"/>
    <p:sldId id="419" r:id="rId6"/>
    <p:sldId id="420" r:id="rId7"/>
    <p:sldId id="284" r:id="rId8"/>
    <p:sldId id="258" r:id="rId9"/>
    <p:sldId id="281" r:id="rId10"/>
    <p:sldId id="286" r:id="rId11"/>
    <p:sldId id="421" r:id="rId12"/>
    <p:sldId id="285" r:id="rId13"/>
    <p:sldId id="289" r:id="rId14"/>
    <p:sldId id="422" r:id="rId15"/>
    <p:sldId id="295" r:id="rId16"/>
    <p:sldId id="296" r:id="rId17"/>
    <p:sldId id="424" r:id="rId18"/>
    <p:sldId id="425" r:id="rId19"/>
    <p:sldId id="426" r:id="rId20"/>
    <p:sldId id="427" r:id="rId21"/>
    <p:sldId id="428" r:id="rId22"/>
    <p:sldId id="299" r:id="rId23"/>
    <p:sldId id="429" r:id="rId24"/>
    <p:sldId id="430" r:id="rId25"/>
    <p:sldId id="432" r:id="rId26"/>
    <p:sldId id="444" r:id="rId27"/>
    <p:sldId id="314" r:id="rId28"/>
    <p:sldId id="435" r:id="rId29"/>
    <p:sldId id="436" r:id="rId30"/>
    <p:sldId id="437" r:id="rId31"/>
    <p:sldId id="438" r:id="rId32"/>
    <p:sldId id="439" r:id="rId33"/>
    <p:sldId id="440" r:id="rId34"/>
    <p:sldId id="441" r:id="rId35"/>
    <p:sldId id="442" r:id="rId36"/>
    <p:sldId id="443" r:id="rId37"/>
    <p:sldId id="445" r:id="rId38"/>
    <p:sldId id="446" r:id="rId39"/>
    <p:sldId id="448" r:id="rId40"/>
    <p:sldId id="266" r:id="rId41"/>
    <p:sldId id="267" r:id="rId42"/>
    <p:sldId id="449" r:id="rId43"/>
    <p:sldId id="450" r:id="rId44"/>
    <p:sldId id="483" r:id="rId45"/>
    <p:sldId id="452" r:id="rId46"/>
    <p:sldId id="453" r:id="rId47"/>
    <p:sldId id="455" r:id="rId48"/>
    <p:sldId id="456" r:id="rId49"/>
    <p:sldId id="274" r:id="rId50"/>
    <p:sldId id="458" r:id="rId51"/>
    <p:sldId id="325" r:id="rId52"/>
    <p:sldId id="328" r:id="rId53"/>
    <p:sldId id="277" r:id="rId54"/>
    <p:sldId id="326" r:id="rId55"/>
    <p:sldId id="278" r:id="rId56"/>
    <p:sldId id="459" r:id="rId57"/>
    <p:sldId id="461" r:id="rId58"/>
    <p:sldId id="462" r:id="rId59"/>
    <p:sldId id="463" r:id="rId60"/>
    <p:sldId id="347" r:id="rId61"/>
    <p:sldId id="464" r:id="rId62"/>
    <p:sldId id="465" r:id="rId63"/>
    <p:sldId id="467" r:id="rId64"/>
    <p:sldId id="466" r:id="rId65"/>
    <p:sldId id="468" r:id="rId66"/>
    <p:sldId id="380" r:id="rId67"/>
    <p:sldId id="470" r:id="rId68"/>
    <p:sldId id="472" r:id="rId69"/>
    <p:sldId id="473" r:id="rId70"/>
    <p:sldId id="474" r:id="rId71"/>
    <p:sldId id="401" r:id="rId72"/>
    <p:sldId id="475" r:id="rId73"/>
    <p:sldId id="484" r:id="rId74"/>
    <p:sldId id="477" r:id="rId75"/>
    <p:sldId id="478" r:id="rId76"/>
    <p:sldId id="479" r:id="rId77"/>
    <p:sldId id="481" r:id="rId78"/>
    <p:sldId id="413" r:id="rId79"/>
    <p:sldId id="480" r:id="rId80"/>
    <p:sldId id="485" r:id="rId8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F03AB-0F96-4F20-846F-5FE41F1E99EB}" type="datetimeFigureOut">
              <a:rPr lang="zh-CN" altLang="en-US" smtClean="0"/>
              <a:t>2019/8/6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66DA4-694A-4506-95A3-AD7CC21D6A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439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EAAC6-DFDB-43E9-AA5F-2175625A0E9C}" type="datetimeFigureOut">
              <a:rPr lang="zh-CN" altLang="en-US" smtClean="0"/>
              <a:t>2019/8/6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2616-FC8C-4D3E-8F17-FD524FE20A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091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EAAC6-DFDB-43E9-AA5F-2175625A0E9C}" type="datetimeFigureOut">
              <a:rPr lang="zh-CN" altLang="en-US" smtClean="0"/>
              <a:t>2019/8/6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2616-FC8C-4D3E-8F17-FD524FE20A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135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EAAC6-DFDB-43E9-AA5F-2175625A0E9C}" type="datetimeFigureOut">
              <a:rPr lang="zh-CN" altLang="en-US" smtClean="0"/>
              <a:t>2019/8/6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2616-FC8C-4D3E-8F17-FD524FE20A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128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EAAC6-DFDB-43E9-AA5F-2175625A0E9C}" type="datetimeFigureOut">
              <a:rPr lang="zh-CN" altLang="en-US" smtClean="0"/>
              <a:t>2019/8/6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2616-FC8C-4D3E-8F17-FD524FE20A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73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EAAC6-DFDB-43E9-AA5F-2175625A0E9C}" type="datetimeFigureOut">
              <a:rPr lang="zh-CN" altLang="en-US" smtClean="0"/>
              <a:t>2019/8/6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2616-FC8C-4D3E-8F17-FD524FE20A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324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EAAC6-DFDB-43E9-AA5F-2175625A0E9C}" type="datetimeFigureOut">
              <a:rPr lang="zh-CN" altLang="en-US" smtClean="0"/>
              <a:t>2019/8/6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2616-FC8C-4D3E-8F17-FD524FE20A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12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EAAC6-DFDB-43E9-AA5F-2175625A0E9C}" type="datetimeFigureOut">
              <a:rPr lang="zh-CN" altLang="en-US" smtClean="0"/>
              <a:t>2019/8/6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2616-FC8C-4D3E-8F17-FD524FE20A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420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EAAC6-DFDB-43E9-AA5F-2175625A0E9C}" type="datetimeFigureOut">
              <a:rPr lang="zh-CN" altLang="en-US" smtClean="0"/>
              <a:t>2019/8/6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2616-FC8C-4D3E-8F17-FD524FE20A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229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EAAC6-DFDB-43E9-AA5F-2175625A0E9C}" type="datetimeFigureOut">
              <a:rPr lang="zh-CN" altLang="en-US" smtClean="0"/>
              <a:t>2019/8/6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2616-FC8C-4D3E-8F17-FD524FE20A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146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EAAC6-DFDB-43E9-AA5F-2175625A0E9C}" type="datetimeFigureOut">
              <a:rPr lang="zh-CN" altLang="en-US" smtClean="0"/>
              <a:t>2019/8/6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2616-FC8C-4D3E-8F17-FD524FE20A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636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EAAC6-DFDB-43E9-AA5F-2175625A0E9C}" type="datetimeFigureOut">
              <a:rPr lang="zh-CN" altLang="en-US" smtClean="0"/>
              <a:t>2019/8/6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2616-FC8C-4D3E-8F17-FD524FE20A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630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EAAC6-DFDB-43E9-AA5F-2175625A0E9C}" type="datetimeFigureOut">
              <a:rPr lang="zh-CN" altLang="en-US" smtClean="0"/>
              <a:t>2019/8/6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52616-FC8C-4D3E-8F17-FD524FE20A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312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7650" y="320972"/>
            <a:ext cx="5353050" cy="2387600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l"/>
            <a:r>
              <a:rPr lang="zh-CN" altLang="en-US" sz="8800" b="1" dirty="0" smtClean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innerShdw blurRad="25400" dist="12700" dir="4200000">
                    <a:prstClr val="black">
                      <a:alpha val="81000"/>
                    </a:prstClr>
                  </a:innerShdw>
                  <a:reflection blurRad="101600" stA="55000" endA="300" endPos="45500" dist="63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铁树开花</a:t>
            </a:r>
            <a:endParaRPr lang="zh-CN" altLang="en-US" sz="8800" b="1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innerShdw blurRad="25400" dist="12700" dir="4200000">
                  <a:prstClr val="black">
                    <a:alpha val="81000"/>
                  </a:prstClr>
                </a:innerShdw>
                <a:reflection blurRad="101600" stA="55000" endA="300" endPos="45500" dist="63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7649" y="3053705"/>
            <a:ext cx="7820025" cy="1655762"/>
          </a:xfrm>
        </p:spPr>
        <p:txBody>
          <a:bodyPr>
            <a:normAutofit/>
          </a:bodyPr>
          <a:lstStyle/>
          <a:p>
            <a:pPr algn="r"/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软件中的逆向分析</a:t>
            </a:r>
            <a:endParaRPr lang="en-US" altLang="zh-CN" sz="3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与非官方功能扩展</a:t>
            </a:r>
            <a:endParaRPr lang="zh-CN" altLang="en-US" sz="3600" b="1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96000" y="5054600"/>
            <a:ext cx="4724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b="1" dirty="0" smtClean="0">
                <a:solidFill>
                  <a:schemeClr val="bg1"/>
                </a:solidFill>
              </a:rPr>
              <a:t>赵庆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明</a:t>
            </a:r>
            <a:endParaRPr lang="en-US" altLang="zh-CN" sz="3600" b="1" dirty="0" smtClean="0">
              <a:solidFill>
                <a:schemeClr val="bg1"/>
              </a:solidFill>
            </a:endParaRPr>
          </a:p>
          <a:p>
            <a:pPr algn="r"/>
            <a:r>
              <a:rPr lang="zh-CN" altLang="en-US" sz="2400" b="1" dirty="0" smtClean="0">
                <a:solidFill>
                  <a:schemeClr val="bg1"/>
                </a:solidFill>
              </a:rPr>
              <a:t>成都理工大学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algn="r"/>
            <a:r>
              <a:rPr lang="en-US" altLang="zh-CN" sz="2400" b="1" dirty="0" smtClean="0">
                <a:solidFill>
                  <a:schemeClr val="bg1"/>
                </a:solidFill>
              </a:rPr>
              <a:t>2019-6-12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49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功能的三大类型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模拟按键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内存修改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伪造数据包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615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6449269"/>
              </p:ext>
            </p:extLst>
          </p:nvPr>
        </p:nvGraphicFramePr>
        <p:xfrm>
          <a:off x="723898" y="825500"/>
          <a:ext cx="10810876" cy="4803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719">
                  <a:extLst>
                    <a:ext uri="{9D8B030D-6E8A-4147-A177-3AD203B41FA5}">
                      <a16:colId xmlns:a16="http://schemas.microsoft.com/office/drawing/2014/main" val="1884825756"/>
                    </a:ext>
                  </a:extLst>
                </a:gridCol>
                <a:gridCol w="2702719">
                  <a:extLst>
                    <a:ext uri="{9D8B030D-6E8A-4147-A177-3AD203B41FA5}">
                      <a16:colId xmlns:a16="http://schemas.microsoft.com/office/drawing/2014/main" val="1939307895"/>
                    </a:ext>
                  </a:extLst>
                </a:gridCol>
                <a:gridCol w="2702719">
                  <a:extLst>
                    <a:ext uri="{9D8B030D-6E8A-4147-A177-3AD203B41FA5}">
                      <a16:colId xmlns:a16="http://schemas.microsoft.com/office/drawing/2014/main" val="1211305283"/>
                    </a:ext>
                  </a:extLst>
                </a:gridCol>
                <a:gridCol w="2702719">
                  <a:extLst>
                    <a:ext uri="{9D8B030D-6E8A-4147-A177-3AD203B41FA5}">
                      <a16:colId xmlns:a16="http://schemas.microsoft.com/office/drawing/2014/main" val="1307616631"/>
                    </a:ext>
                  </a:extLst>
                </a:gridCol>
              </a:tblGrid>
              <a:tr h="797859">
                <a:tc>
                  <a:txBody>
                    <a:bodyPr/>
                    <a:lstStyle/>
                    <a:p>
                      <a:endParaRPr lang="zh-CN" altLang="en-US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1" dirty="0" smtClean="0"/>
                        <a:t>模拟按键</a:t>
                      </a:r>
                      <a:endParaRPr lang="zh-CN" altLang="en-US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1" dirty="0" smtClean="0"/>
                        <a:t>内存修改</a:t>
                      </a:r>
                      <a:endParaRPr lang="zh-CN" altLang="en-US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1" dirty="0" smtClean="0"/>
                        <a:t>伪造数据</a:t>
                      </a:r>
                      <a:endParaRPr lang="zh-CN" altLang="en-US" sz="4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127767"/>
                  </a:ext>
                </a:extLst>
              </a:tr>
              <a:tr h="1189561">
                <a:tc>
                  <a:txBody>
                    <a:bodyPr/>
                    <a:lstStyle/>
                    <a:p>
                      <a:r>
                        <a:rPr lang="zh-CN" altLang="en-US" sz="4000" b="1" dirty="0" smtClean="0"/>
                        <a:t>能否作弊</a:t>
                      </a:r>
                      <a:endParaRPr lang="zh-CN" altLang="en-US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b="1" dirty="0" smtClean="0"/>
                        <a:t>无</a:t>
                      </a:r>
                      <a:endParaRPr lang="zh-CN" altLang="en-US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b="1" dirty="0" smtClean="0"/>
                        <a:t>能</a:t>
                      </a:r>
                      <a:endParaRPr lang="zh-CN" altLang="en-US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b="1" dirty="0" smtClean="0"/>
                        <a:t>能</a:t>
                      </a:r>
                      <a:endParaRPr lang="zh-CN" altLang="en-US" sz="3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026070"/>
                  </a:ext>
                </a:extLst>
              </a:tr>
              <a:tr h="1463464">
                <a:tc>
                  <a:txBody>
                    <a:bodyPr/>
                    <a:lstStyle/>
                    <a:p>
                      <a:r>
                        <a:rPr lang="zh-CN" altLang="en-US" sz="4000" b="1" dirty="0" smtClean="0"/>
                        <a:t>能否防范</a:t>
                      </a:r>
                      <a:endParaRPr lang="zh-CN" altLang="en-US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b="1" dirty="0" smtClean="0"/>
                        <a:t>不能</a:t>
                      </a:r>
                      <a:endParaRPr lang="zh-CN" altLang="en-US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b="1" dirty="0" smtClean="0"/>
                        <a:t>能</a:t>
                      </a:r>
                      <a:endParaRPr lang="zh-CN" altLang="en-US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b="1" dirty="0" smtClean="0"/>
                        <a:t>能</a:t>
                      </a:r>
                      <a:endParaRPr lang="zh-CN" altLang="en-US" sz="3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408703"/>
                  </a:ext>
                </a:extLst>
              </a:tr>
              <a:tr h="1352891">
                <a:tc>
                  <a:txBody>
                    <a:bodyPr/>
                    <a:lstStyle/>
                    <a:p>
                      <a:r>
                        <a:rPr lang="zh-CN" altLang="en-US" sz="4000" b="1" dirty="0" smtClean="0"/>
                        <a:t>运行原理</a:t>
                      </a:r>
                      <a:endParaRPr lang="zh-CN" altLang="en-US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 smtClean="0"/>
                        <a:t>无聊的事情让电脑代劳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 smtClean="0"/>
                        <a:t>欺骗服务器、</a:t>
                      </a:r>
                      <a:endParaRPr lang="en-US" altLang="zh-CN" sz="2400" b="1" dirty="0" smtClean="0"/>
                    </a:p>
                    <a:p>
                      <a:pPr algn="l"/>
                      <a:r>
                        <a:rPr lang="zh-CN" altLang="en-US" sz="2400" b="1" dirty="0" smtClean="0"/>
                        <a:t>欺骗程序运行逻辑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dirty="0" smtClean="0"/>
                        <a:t>欺骗服务器、</a:t>
                      </a:r>
                      <a:endParaRPr lang="en-US" altLang="zh-CN" sz="2400" b="1" dirty="0" smtClean="0"/>
                    </a:p>
                    <a:p>
                      <a:pPr algn="l"/>
                      <a:r>
                        <a:rPr lang="zh-CN" altLang="en-US" sz="2400" b="1" dirty="0" smtClean="0"/>
                        <a:t>欺骗程序运行逻辑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838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36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模拟按键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按键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精灵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(http://www.anjian.com/)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AutoIt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(https://www.autoitscript.com/)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SikuliX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(http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://sikulix.com/) 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516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实现原理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47750" y="3000375"/>
            <a:ext cx="2438400" cy="119062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读取屏幕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读取内存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81512" y="3000373"/>
            <a:ext cx="2438400" cy="119062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行为判断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15275" y="3000373"/>
            <a:ext cx="2438400" cy="119062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键盘按键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鼠标点击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9" name="直接箭头连接符 8"/>
          <p:cNvCxnSpPr>
            <a:stCxn id="3" idx="3"/>
            <a:endCxn id="5" idx="1"/>
          </p:cNvCxnSpPr>
          <p:nvPr/>
        </p:nvCxnSpPr>
        <p:spPr>
          <a:xfrm flipV="1">
            <a:off x="3486150" y="3595686"/>
            <a:ext cx="995362" cy="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6919912" y="3581393"/>
            <a:ext cx="995362" cy="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6" idx="3"/>
            <a:endCxn id="3" idx="1"/>
          </p:cNvCxnSpPr>
          <p:nvPr/>
        </p:nvCxnSpPr>
        <p:spPr>
          <a:xfrm flipH="1">
            <a:off x="1047750" y="3595686"/>
            <a:ext cx="9305925" cy="2"/>
          </a:xfrm>
          <a:prstGeom prst="bentConnector5">
            <a:avLst>
              <a:gd name="adj1" fmla="val -2456"/>
              <a:gd name="adj2" fmla="val 41195700000"/>
              <a:gd name="adj3" fmla="val 102456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83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4" dur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6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6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6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6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模拟按键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</a:t>
            </a: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 rule them all(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用一个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来管理他们全部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).</a:t>
            </a:r>
          </a:p>
          <a:p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SendInput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093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238" y="365125"/>
            <a:ext cx="9022572" cy="6416675"/>
          </a:xfrm>
        </p:spPr>
      </p:pic>
    </p:spTree>
    <p:extLst>
      <p:ext uri="{BB962C8B-B14F-4D97-AF65-F5344CB8AC3E}">
        <p14:creationId xmlns:p14="http://schemas.microsoft.com/office/powerpoint/2010/main" val="86031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7974"/>
            <a:ext cx="10649422" cy="6550026"/>
          </a:xfrm>
        </p:spPr>
      </p:pic>
    </p:spTree>
    <p:extLst>
      <p:ext uri="{BB962C8B-B14F-4D97-AF65-F5344CB8AC3E}">
        <p14:creationId xmlns:p14="http://schemas.microsoft.com/office/powerpoint/2010/main" val="213058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屏幕读取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5150"/>
            <a:ext cx="10515600" cy="4351338"/>
          </a:xfrm>
        </p:spPr>
        <p:txBody>
          <a:bodyPr/>
          <a:lstStyle/>
          <a:p>
            <a:r>
              <a:rPr lang="en-US" altLang="zh-CN" b="1" dirty="0" err="1" smtClean="0">
                <a:solidFill>
                  <a:schemeClr val="bg1"/>
                </a:solidFill>
              </a:rPr>
              <a:t>GetDC</a:t>
            </a:r>
            <a:r>
              <a:rPr lang="en-US" altLang="zh-CN" b="1" dirty="0" smtClean="0">
                <a:solidFill>
                  <a:schemeClr val="bg1"/>
                </a:solidFill>
              </a:rPr>
              <a:t>()</a:t>
            </a:r>
          </a:p>
          <a:p>
            <a:r>
              <a:rPr lang="en-US" altLang="zh-CN" b="1" dirty="0" err="1" smtClean="0">
                <a:solidFill>
                  <a:schemeClr val="bg1"/>
                </a:solidFill>
              </a:rPr>
              <a:t>GetPixel</a:t>
            </a:r>
            <a:r>
              <a:rPr lang="en-US" altLang="zh-CN" b="1" dirty="0" smtClean="0">
                <a:solidFill>
                  <a:schemeClr val="bg1"/>
                </a:solidFill>
              </a:rPr>
              <a:t>()</a:t>
            </a:r>
          </a:p>
          <a:p>
            <a:r>
              <a:rPr lang="en-US" altLang="zh-CN" b="1" dirty="0" err="1" smtClean="0">
                <a:solidFill>
                  <a:schemeClr val="bg1"/>
                </a:solidFill>
              </a:rPr>
              <a:t>BitBlt</a:t>
            </a:r>
            <a:r>
              <a:rPr lang="en-US" altLang="zh-CN" b="1" dirty="0" smtClean="0">
                <a:solidFill>
                  <a:schemeClr val="bg1"/>
                </a:solidFill>
              </a:rPr>
              <a:t>()</a:t>
            </a:r>
          </a:p>
          <a:p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7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42" y="365125"/>
            <a:ext cx="9850515" cy="6492875"/>
          </a:xfrm>
        </p:spPr>
      </p:pic>
    </p:spTree>
    <p:extLst>
      <p:ext uri="{BB962C8B-B14F-4D97-AF65-F5344CB8AC3E}">
        <p14:creationId xmlns:p14="http://schemas.microsoft.com/office/powerpoint/2010/main" val="393253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3" y="365125"/>
            <a:ext cx="9753613" cy="6492875"/>
          </a:xfrm>
        </p:spPr>
      </p:pic>
    </p:spTree>
    <p:extLst>
      <p:ext uri="{BB962C8B-B14F-4D97-AF65-F5344CB8AC3E}">
        <p14:creationId xmlns:p14="http://schemas.microsoft.com/office/powerpoint/2010/main" val="382291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赵庆明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本科毕业于成都理工大学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硕士毕业于电子科技大学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目前就职于成都理工大学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《CSDN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签约讲师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网易云课堂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签约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《51CTO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签约讲师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签约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淘宝教育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签约讲师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952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20" y="365125"/>
            <a:ext cx="10270959" cy="6492875"/>
          </a:xfrm>
        </p:spPr>
      </p:pic>
    </p:spTree>
    <p:extLst>
      <p:ext uri="{BB962C8B-B14F-4D97-AF65-F5344CB8AC3E}">
        <p14:creationId xmlns:p14="http://schemas.microsoft.com/office/powerpoint/2010/main" val="105530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50"/>
            <a:ext cx="12094770" cy="6492875"/>
          </a:xfrm>
        </p:spPr>
      </p:pic>
    </p:spTree>
    <p:extLst>
      <p:ext uri="{BB962C8B-B14F-4D97-AF65-F5344CB8AC3E}">
        <p14:creationId xmlns:p14="http://schemas.microsoft.com/office/powerpoint/2010/main" val="405733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内存修改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077325" y="1495425"/>
            <a:ext cx="1562100" cy="4667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71550" y="1359694"/>
            <a:ext cx="1562100" cy="4667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客户机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/>
          <p:cNvCxnSpPr>
            <a:stCxn id="5" idx="2"/>
          </p:cNvCxnSpPr>
          <p:nvPr/>
        </p:nvCxnSpPr>
        <p:spPr>
          <a:xfrm>
            <a:off x="9858375" y="1962150"/>
            <a:ext cx="0" cy="44291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1733550" y="1826419"/>
            <a:ext cx="0" cy="44291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1752600" y="2307431"/>
            <a:ext cx="8105775" cy="51355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 rot="21379480">
            <a:off x="5019673" y="2157095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玩家信息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1752599" y="2578893"/>
            <a:ext cx="8105775" cy="51355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 rot="21379480">
            <a:off x="5043485" y="2891909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怪兽信息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04300" y="3299023"/>
            <a:ext cx="2143674" cy="4252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FF00"/>
                </a:solidFill>
              </a:rPr>
              <a:t>玩家攻击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57223" y="3873996"/>
            <a:ext cx="2190751" cy="4252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伤害值</a:t>
            </a:r>
            <a:r>
              <a:rPr lang="en-US" altLang="zh-CN" b="1" dirty="0" smtClean="0"/>
              <a:t>=50</a:t>
            </a:r>
            <a:endParaRPr lang="zh-CN" altLang="en-US" b="1" dirty="0"/>
          </a:p>
        </p:txBody>
      </p:sp>
      <p:sp>
        <p:nvSpPr>
          <p:cNvPr id="20" name="椭圆 19"/>
          <p:cNvSpPr/>
          <p:nvPr/>
        </p:nvSpPr>
        <p:spPr>
          <a:xfrm>
            <a:off x="657223" y="4429323"/>
            <a:ext cx="2190751" cy="4252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修改内存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 flipV="1">
            <a:off x="1752600" y="5028406"/>
            <a:ext cx="8086726" cy="415707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 rot="259611">
            <a:off x="5028279" y="4843740"/>
            <a:ext cx="233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玩家攻击怪兽</a:t>
            </a:r>
            <a:r>
              <a:rPr lang="en-US" altLang="zh-CN" b="1" dirty="0" smtClean="0">
                <a:solidFill>
                  <a:srgbClr val="FF0000"/>
                </a:solidFill>
              </a:rPr>
              <a:t>99999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025063" y="5120948"/>
            <a:ext cx="119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OK</a:t>
            </a:r>
            <a:r>
              <a:rPr lang="zh-CN" altLang="en-US" b="1" dirty="0" smtClean="0">
                <a:solidFill>
                  <a:schemeClr val="bg1"/>
                </a:solidFill>
              </a:rPr>
              <a:t>！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我相信你！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H="1">
            <a:off x="1752598" y="5592907"/>
            <a:ext cx="8086726" cy="13464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889391" y="5716238"/>
            <a:ext cx="334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怪兽挂了，玩家经验值</a:t>
            </a:r>
            <a:r>
              <a:rPr lang="en-US" altLang="zh-CN" b="1" dirty="0" smtClean="0">
                <a:solidFill>
                  <a:schemeClr val="bg1"/>
                </a:solidFill>
              </a:rPr>
              <a:t>+xxx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5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 animBg="1"/>
      <p:bldP spid="19" grpId="0" animBg="1"/>
      <p:bldP spid="20" grpId="0" animBg="1"/>
      <p:bldP spid="25" grpId="0"/>
      <p:bldP spid="26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内存修改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077325" y="1495425"/>
            <a:ext cx="1562100" cy="4667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71550" y="1359694"/>
            <a:ext cx="1562100" cy="4667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客户机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/>
          <p:cNvCxnSpPr>
            <a:stCxn id="5" idx="2"/>
          </p:cNvCxnSpPr>
          <p:nvPr/>
        </p:nvCxnSpPr>
        <p:spPr>
          <a:xfrm>
            <a:off x="9858375" y="1962150"/>
            <a:ext cx="0" cy="44291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1733550" y="1826419"/>
            <a:ext cx="0" cy="44291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1752600" y="2307431"/>
            <a:ext cx="8105775" cy="51355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 rot="21379480">
            <a:off x="4580774" y="2153177"/>
            <a:ext cx="329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草丛里有人</a:t>
            </a:r>
            <a:r>
              <a:rPr lang="en-US" altLang="zh-CN" b="1" dirty="0" smtClean="0">
                <a:solidFill>
                  <a:schemeClr val="bg1"/>
                </a:solidFill>
              </a:rPr>
              <a:t>A</a:t>
            </a:r>
            <a:r>
              <a:rPr lang="zh-CN" altLang="en-US" b="1" dirty="0" smtClean="0">
                <a:solidFill>
                  <a:schemeClr val="bg1"/>
                </a:solidFill>
              </a:rPr>
              <a:t>，你</a:t>
            </a:r>
            <a:r>
              <a:rPr lang="zh-CN" altLang="en-US" b="1" dirty="0" smtClean="0">
                <a:solidFill>
                  <a:srgbClr val="FF0000"/>
                </a:solidFill>
              </a:rPr>
              <a:t>不要</a:t>
            </a:r>
            <a:r>
              <a:rPr lang="zh-CN" altLang="en-US" b="1" dirty="0" smtClean="0">
                <a:solidFill>
                  <a:schemeClr val="bg1"/>
                </a:solidFill>
              </a:rPr>
              <a:t>显示哦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80761" y="4181233"/>
            <a:ext cx="2143674" cy="7336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FF00"/>
                </a:solidFill>
              </a:rPr>
              <a:t>草丛里有人</a:t>
            </a:r>
            <a:r>
              <a:rPr lang="en-US" altLang="zh-CN" b="1" dirty="0" smtClean="0">
                <a:solidFill>
                  <a:srgbClr val="FFFF00"/>
                </a:solidFill>
              </a:rPr>
              <a:t>A</a:t>
            </a:r>
            <a:r>
              <a:rPr lang="zh-CN" altLang="en-US" b="1" dirty="0" smtClean="0">
                <a:solidFill>
                  <a:srgbClr val="FF0000"/>
                </a:solidFill>
              </a:rPr>
              <a:t>显示</a:t>
            </a:r>
            <a:r>
              <a:rPr lang="zh-CN" altLang="en-US" b="1" dirty="0" smtClean="0">
                <a:solidFill>
                  <a:srgbClr val="FFFF00"/>
                </a:solidFill>
              </a:rPr>
              <a:t>出来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38174" y="3361716"/>
            <a:ext cx="2190751" cy="4252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修改内存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 rot="2636638">
            <a:off x="2119311" y="2470133"/>
            <a:ext cx="1785939" cy="4252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数据窃听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8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  <p:bldP spid="20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为什么？？？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为什么这类计算不放在服务器上？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为什么这些数据要给客户端？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为什么这些计算不再检查？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081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为什么？？？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为什么这类计算不放在服务器上？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软件架构已经设计好，如果修改的话，成本太高！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为什么这些数据要给客户端？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网络延迟的问题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为什么这些计算不再检查？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计算成本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太高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没有人去写这些东西</a:t>
            </a:r>
          </a:p>
        </p:txBody>
      </p:sp>
    </p:spTree>
    <p:extLst>
      <p:ext uri="{BB962C8B-B14F-4D97-AF65-F5344CB8AC3E}">
        <p14:creationId xmlns:p14="http://schemas.microsoft.com/office/powerpoint/2010/main" val="394757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一句话总结：</a:t>
            </a:r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295525" y="2479675"/>
            <a:ext cx="7658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因为他们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不知道！！！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7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柿子专挑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软的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捏</a:t>
            </a:r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838200" y="34813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修改内存数据</a:t>
            </a:r>
            <a:r>
              <a:rPr lang="zh-CN" altLang="en-US" sz="4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比较容易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40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838200" y="1923255"/>
            <a:ext cx="91448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大多数功能扩展采用内存修改的方式。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8790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伪造数据包的问题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制作难度高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没有公开的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对数据包进行修改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需要自己构造数据包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大多数数据传输都是非标准加密。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829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修改内存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修改哪里？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如何修改？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如何躲过检查？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756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8000" b="1" dirty="0" smtClean="0">
                <a:solidFill>
                  <a:schemeClr val="bg1"/>
                </a:solidFill>
              </a:rPr>
              <a:t>仅供学术研究</a:t>
            </a:r>
            <a:endParaRPr lang="en-US" altLang="zh-CN" sz="80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zh-CN" altLang="en-US" sz="8000" b="1" dirty="0" smtClean="0">
                <a:solidFill>
                  <a:schemeClr val="bg1"/>
                </a:solidFill>
              </a:rPr>
              <a:t>请勿</a:t>
            </a:r>
            <a:r>
              <a:rPr lang="zh-CN" altLang="en-US" sz="8000" b="1" dirty="0" smtClean="0">
                <a:solidFill>
                  <a:srgbClr val="FF0000"/>
                </a:solidFill>
              </a:rPr>
              <a:t>违反</a:t>
            </a:r>
            <a:r>
              <a:rPr lang="en-US" altLang="zh-CN" sz="8000" b="1" dirty="0" smtClean="0">
                <a:solidFill>
                  <a:schemeClr val="bg1"/>
                </a:solidFill>
              </a:rPr>
              <a:t>EULA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53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软件的诞生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190625" y="2162175"/>
            <a:ext cx="1362075" cy="409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源代码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90625" y="2633662"/>
            <a:ext cx="1362075" cy="409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源代码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90625" y="3105149"/>
            <a:ext cx="1362075" cy="409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源代码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90625" y="4686299"/>
            <a:ext cx="1362075" cy="409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源代码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90624" y="3914773"/>
            <a:ext cx="1362075" cy="409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……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24375" y="3448048"/>
            <a:ext cx="1362075" cy="409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编译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96150" y="3238500"/>
            <a:ext cx="2724150" cy="809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可执行文件</a:t>
            </a:r>
            <a:r>
              <a:rPr lang="en-US" altLang="zh-CN" b="1" dirty="0" smtClean="0">
                <a:solidFill>
                  <a:schemeClr val="tx1"/>
                </a:solidFill>
              </a:rPr>
              <a:t>exe</a:t>
            </a:r>
          </a:p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动态链接库</a:t>
            </a:r>
            <a:r>
              <a:rPr lang="en-US" altLang="zh-CN" b="1" dirty="0" err="1" smtClean="0">
                <a:solidFill>
                  <a:schemeClr val="tx1"/>
                </a:solidFill>
              </a:rPr>
              <a:t>dll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3" name="右大括号 12"/>
          <p:cNvSpPr/>
          <p:nvPr/>
        </p:nvSpPr>
        <p:spPr>
          <a:xfrm>
            <a:off x="2767011" y="2366962"/>
            <a:ext cx="1438275" cy="2552700"/>
          </a:xfrm>
          <a:prstGeom prst="rightBrace">
            <a:avLst>
              <a:gd name="adj1" fmla="val 8333"/>
              <a:gd name="adj2" fmla="val 49627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5943600" y="3652835"/>
            <a:ext cx="1304925" cy="0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371725" y="5210170"/>
            <a:ext cx="8496300" cy="809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</a:rPr>
              <a:t>所有的源代码经过编译后，都变成二进制的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机器码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如何分析软件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42975" y="1690688"/>
            <a:ext cx="8496300" cy="809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 smtClean="0">
                <a:solidFill>
                  <a:schemeClr val="tx1"/>
                </a:solidFill>
              </a:rPr>
              <a:t>人看不懂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机器码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42975" y="2611438"/>
            <a:ext cx="8496300" cy="809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 smtClean="0">
                <a:solidFill>
                  <a:schemeClr val="tx1"/>
                </a:solidFill>
              </a:rPr>
              <a:t>把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机器码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一对一地转换成人能看懂的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文字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42975" y="3532188"/>
            <a:ext cx="8496300" cy="809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 smtClean="0">
                <a:solidFill>
                  <a:schemeClr val="tx1"/>
                </a:solidFill>
              </a:rPr>
              <a:t>这就是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汇编语言（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Assembly Language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）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06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的寄存器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544728"/>
              </p:ext>
            </p:extLst>
          </p:nvPr>
        </p:nvGraphicFramePr>
        <p:xfrm>
          <a:off x="2546350" y="2377016"/>
          <a:ext cx="2682875" cy="2966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2875">
                  <a:extLst>
                    <a:ext uri="{9D8B030D-6E8A-4147-A177-3AD203B41FA5}">
                      <a16:colId xmlns:a16="http://schemas.microsoft.com/office/drawing/2014/main" val="2632634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EAX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25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EBX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98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ECX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073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EDX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20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ESI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524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EDI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68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EBP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101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ESP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657142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168300"/>
              </p:ext>
            </p:extLst>
          </p:nvPr>
        </p:nvGraphicFramePr>
        <p:xfrm>
          <a:off x="5876925" y="2355691"/>
          <a:ext cx="2682875" cy="741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2875">
                  <a:extLst>
                    <a:ext uri="{9D8B030D-6E8A-4147-A177-3AD203B41FA5}">
                      <a16:colId xmlns:a16="http://schemas.microsoft.com/office/drawing/2014/main" val="3908350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EIP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0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EFLAGS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993929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291348"/>
              </p:ext>
            </p:extLst>
          </p:nvPr>
        </p:nvGraphicFramePr>
        <p:xfrm>
          <a:off x="5895975" y="3670299"/>
          <a:ext cx="2682875" cy="167343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2875">
                  <a:extLst>
                    <a:ext uri="{9D8B030D-6E8A-4147-A177-3AD203B41FA5}">
                      <a16:colId xmlns:a16="http://schemas.microsoft.com/office/drawing/2014/main" val="3908350575"/>
                    </a:ext>
                  </a:extLst>
                </a:gridCol>
              </a:tblGrid>
              <a:tr h="167343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内存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00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416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常见汇编指令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目的地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                      把来源复制到目的地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 EAX,EBX                            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 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EAX=EBX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MOV EAX,[0x55555555]             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EAX=*((</a:t>
            </a:r>
            <a:r>
              <a:rPr lang="en-US" altLang="zh-CN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int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*)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0x55555555)</a:t>
            </a: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ADD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目的地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                       把来源加到目的地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ECX,5                                 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 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ECX +=5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ADD ECX,[X]                                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ECX +=*((</a:t>
            </a:r>
            <a:r>
              <a:rPr lang="en-US" altLang="zh-CN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int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*)x)</a:t>
            </a: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SUB,XOR,OR,AND……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2196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常见汇编指令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CMP A,B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比较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，把结果放到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EFLAGS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CMP EAX,5                             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 P A Z 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CMP ECX,EDX                          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 </a:t>
            </a:r>
            <a:r>
              <a:rPr lang="en-US" altLang="zh-CN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JMP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                              跳转到地址去执行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JMP 0x12345678                  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JE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地址                                  如果上次比较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A=B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，就跳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 0x12345678</a:t>
            </a: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JNE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JGE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JG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JL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JLE……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5789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语言代码编译结果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75" y="1580044"/>
            <a:ext cx="6766971" cy="5144606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77" y="1627668"/>
            <a:ext cx="5066210" cy="311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8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关于堆栈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413865"/>
              </p:ext>
            </p:extLst>
          </p:nvPr>
        </p:nvGraphicFramePr>
        <p:xfrm>
          <a:off x="6619875" y="2397125"/>
          <a:ext cx="2682875" cy="2966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2875">
                  <a:extLst>
                    <a:ext uri="{9D8B030D-6E8A-4147-A177-3AD203B41FA5}">
                      <a16:colId xmlns:a16="http://schemas.microsoft.com/office/drawing/2014/main" val="6329353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……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62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0x006FFC34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80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0x006FFC38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534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0x006FFC3C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997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0x006FFC40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006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0x006FFC44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5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0x006FFC48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7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0x006FFC4C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95903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577322"/>
              </p:ext>
            </p:extLst>
          </p:nvPr>
        </p:nvGraphicFramePr>
        <p:xfrm>
          <a:off x="1771650" y="4981575"/>
          <a:ext cx="2682875" cy="38227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2875">
                  <a:extLst>
                    <a:ext uri="{9D8B030D-6E8A-4147-A177-3AD203B41FA5}">
                      <a16:colId xmlns:a16="http://schemas.microsoft.com/office/drawing/2014/main" val="3908350575"/>
                    </a:ext>
                  </a:extLst>
                </a:gridCol>
              </a:tblGrid>
              <a:tr h="3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EBP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00185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422064"/>
              </p:ext>
            </p:extLst>
          </p:nvPr>
        </p:nvGraphicFramePr>
        <p:xfrm>
          <a:off x="1771649" y="2762726"/>
          <a:ext cx="2682875" cy="38227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2875">
                  <a:extLst>
                    <a:ext uri="{9D8B030D-6E8A-4147-A177-3AD203B41FA5}">
                      <a16:colId xmlns:a16="http://schemas.microsoft.com/office/drawing/2014/main" val="3908350575"/>
                    </a:ext>
                  </a:extLst>
                </a:gridCol>
              </a:tblGrid>
              <a:tr h="3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ESP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00185"/>
                  </a:ext>
                </a:extLst>
              </a:tr>
            </a:tbl>
          </a:graphicData>
        </a:graphic>
      </p:graphicFrame>
      <p:cxnSp>
        <p:nvCxnSpPr>
          <p:cNvPr id="12" name="直接箭头连接符 11"/>
          <p:cNvCxnSpPr/>
          <p:nvPr/>
        </p:nvCxnSpPr>
        <p:spPr>
          <a:xfrm>
            <a:off x="4483099" y="5172710"/>
            <a:ext cx="206057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483099" y="2944971"/>
            <a:ext cx="206057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07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常见堆栈指令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                             把来源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到堆栈上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 5                                   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ESP -=4;  *((</a:t>
            </a:r>
            <a:r>
              <a:rPr lang="en-US" altLang="zh-CN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int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*)ESP)=5;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PUSH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EAX                              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ESP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-=4;  *((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int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*)ESP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)=EAX;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POP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目的地                            把最上面的数字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到目的地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 EAX                                 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EAX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= *((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int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*)ESP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); ESP+=4;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CALL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地址                              调用在此地址的函数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 0x12345678                  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 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PUSH EIP; JMP 0x12345678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                                       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从当前函数返回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RET                                            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POP EIP</a:t>
            </a:r>
          </a:p>
        </p:txBody>
      </p:sp>
    </p:spTree>
    <p:extLst>
      <p:ext uri="{BB962C8B-B14F-4D97-AF65-F5344CB8AC3E}">
        <p14:creationId xmlns:p14="http://schemas.microsoft.com/office/powerpoint/2010/main" val="36008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函数的调用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67766"/>
              </p:ext>
            </p:extLst>
          </p:nvPr>
        </p:nvGraphicFramePr>
        <p:xfrm>
          <a:off x="6619873" y="2397125"/>
          <a:ext cx="3990976" cy="2966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95488">
                  <a:extLst>
                    <a:ext uri="{9D8B030D-6E8A-4147-A177-3AD203B41FA5}">
                      <a16:colId xmlns:a16="http://schemas.microsoft.com/office/drawing/2014/main" val="632935321"/>
                    </a:ext>
                  </a:extLst>
                </a:gridCol>
                <a:gridCol w="1995488">
                  <a:extLst>
                    <a:ext uri="{9D8B030D-6E8A-4147-A177-3AD203B41FA5}">
                      <a16:colId xmlns:a16="http://schemas.microsoft.com/office/drawing/2014/main" val="13208579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70C0"/>
                          </a:solidFill>
                        </a:rPr>
                        <a:t>新函数变量</a:t>
                      </a:r>
                      <a:endParaRPr lang="zh-CN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……</a:t>
                      </a:r>
                      <a:endParaRPr lang="zh-CN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62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原函数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EBP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0x006FFC34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80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RET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地址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0x006FFC38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534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70C0"/>
                          </a:solidFill>
                        </a:rPr>
                        <a:t>新函数参数</a:t>
                      </a:r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0x006FFC3C</a:t>
                      </a:r>
                      <a:endParaRPr lang="zh-CN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997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70C0"/>
                          </a:solidFill>
                        </a:rPr>
                        <a:t>新函数参数</a:t>
                      </a:r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0x006FFC40</a:t>
                      </a:r>
                      <a:endParaRPr lang="zh-CN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006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0070C0"/>
                          </a:solidFill>
                        </a:rPr>
                        <a:t>新函数参数</a:t>
                      </a:r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0x006FFC44</a:t>
                      </a:r>
                      <a:endParaRPr lang="zh-CN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5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原函数变量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0x006FFC48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7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原函数变量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0x006FFC4C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959035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610177"/>
              </p:ext>
            </p:extLst>
          </p:nvPr>
        </p:nvGraphicFramePr>
        <p:xfrm>
          <a:off x="1771649" y="2762726"/>
          <a:ext cx="2682875" cy="38227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2875">
                  <a:extLst>
                    <a:ext uri="{9D8B030D-6E8A-4147-A177-3AD203B41FA5}">
                      <a16:colId xmlns:a16="http://schemas.microsoft.com/office/drawing/2014/main" val="3908350575"/>
                    </a:ext>
                  </a:extLst>
                </a:gridCol>
              </a:tblGrid>
              <a:tr h="38227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ESP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00185"/>
                  </a:ext>
                </a:extLst>
              </a:tr>
            </a:tbl>
          </a:graphicData>
        </a:graphic>
      </p:graphicFrame>
      <p:cxnSp>
        <p:nvCxnSpPr>
          <p:cNvPr id="9" name="直接箭头连接符 8"/>
          <p:cNvCxnSpPr/>
          <p:nvPr/>
        </p:nvCxnSpPr>
        <p:spPr>
          <a:xfrm>
            <a:off x="4483099" y="2944971"/>
            <a:ext cx="206057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02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如果遇到看不懂的指令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找百度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</a:p>
        </p:txBody>
      </p:sp>
    </p:spTree>
    <p:extLst>
      <p:ext uri="{BB962C8B-B14F-4D97-AF65-F5344CB8AC3E}">
        <p14:creationId xmlns:p14="http://schemas.microsoft.com/office/powerpoint/2010/main" val="210286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25" y="1304925"/>
            <a:ext cx="5238750" cy="3905250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右箭头 2"/>
          <p:cNvSpPr/>
          <p:nvPr/>
        </p:nvSpPr>
        <p:spPr>
          <a:xfrm rot="8090480">
            <a:off x="6908799" y="3604481"/>
            <a:ext cx="1028700" cy="21748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54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906" y="365125"/>
            <a:ext cx="5208188" cy="6492875"/>
          </a:xfrm>
        </p:spPr>
      </p:pic>
    </p:spTree>
    <p:extLst>
      <p:ext uri="{BB962C8B-B14F-4D97-AF65-F5344CB8AC3E}">
        <p14:creationId xmlns:p14="http://schemas.microsoft.com/office/powerpoint/2010/main" val="235409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324" y="365125"/>
            <a:ext cx="5665351" cy="6492875"/>
          </a:xfrm>
        </p:spPr>
      </p:pic>
    </p:spTree>
    <p:extLst>
      <p:ext uri="{BB962C8B-B14F-4D97-AF65-F5344CB8AC3E}">
        <p14:creationId xmlns:p14="http://schemas.microsoft.com/office/powerpoint/2010/main" val="303419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如何拆解可执行文件？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静态分析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IDA PRO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Ghidra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动态分析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OllyDbg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Cheat Engine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X64dbg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865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IDA PRO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495425"/>
            <a:ext cx="116967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4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Ghidra</a:t>
            </a:r>
            <a:endParaRPr lang="zh-CN" altLang="en-US" dirty="0"/>
          </a:p>
        </p:txBody>
      </p:sp>
      <p:pic>
        <p:nvPicPr>
          <p:cNvPr id="1026" name="Picture 2" descr="https://timgsa.baidu.com/timg?image&amp;quality=80&amp;size=b9999_10000&amp;sec=1560251675188&amp;di=ce26b12dcdf0b26e2a262e58c911bfac&amp;imgtype=0&amp;src=http%3A%2F%2Fwww.liuhaihua.cn%2Fwp-content%2Fuploads%2F2019%2F03%2FZj2IB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684" y="1357256"/>
            <a:ext cx="8246993" cy="550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2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OllyDbg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438275"/>
            <a:ext cx="116395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8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X64dbg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447800"/>
            <a:ext cx="116776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898525"/>
            <a:ext cx="10515600" cy="1325563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这些都是正规的逆向工程工具。</a:t>
            </a:r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990600" y="22240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它们都是辅助工具而已！</a:t>
            </a:r>
            <a:endParaRPr lang="zh-CN" alt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990600" y="35639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因为，一旦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，程序就掉线。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968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Cheat Engine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2824162"/>
            <a:ext cx="2524125" cy="2428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0" y="128587"/>
            <a:ext cx="72771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5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0607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7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256" y="365125"/>
            <a:ext cx="6763488" cy="6378575"/>
          </a:xfrm>
        </p:spPr>
      </p:pic>
      <p:sp>
        <p:nvSpPr>
          <p:cNvPr id="5" name="矩形 4"/>
          <p:cNvSpPr/>
          <p:nvPr/>
        </p:nvSpPr>
        <p:spPr>
          <a:xfrm>
            <a:off x="2952750" y="2495550"/>
            <a:ext cx="6210300" cy="390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25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0750" y="2098675"/>
            <a:ext cx="6829425" cy="1873250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要修改的不只是数据！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还有，程序的代码！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036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Cheat Engine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46" y="1352124"/>
            <a:ext cx="10902354" cy="529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5" y="109537"/>
            <a:ext cx="7277100" cy="6619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3700462"/>
            <a:ext cx="47053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9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837" t="851"/>
          <a:stretch/>
        </p:blipFill>
        <p:spPr>
          <a:xfrm>
            <a:off x="1876425" y="200025"/>
            <a:ext cx="902017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0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027906"/>
            <a:ext cx="7087994" cy="535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8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271462"/>
            <a:ext cx="10506075" cy="6315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337" y="1416051"/>
            <a:ext cx="27146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0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7222"/>
            <a:ext cx="9267825" cy="557077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 Injection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（代码注入）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512" y="1523872"/>
            <a:ext cx="6196013" cy="438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5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牛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的人都自己写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 API</a:t>
            </a:r>
          </a:p>
          <a:p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Dll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Injection</a:t>
            </a:r>
          </a:p>
        </p:txBody>
      </p:sp>
    </p:spTree>
    <p:extLst>
      <p:ext uri="{BB962C8B-B14F-4D97-AF65-F5344CB8AC3E}">
        <p14:creationId xmlns:p14="http://schemas.microsoft.com/office/powerpoint/2010/main" val="216362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 API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OpenProcess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ReadProcessMemory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WriteProcessMemory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0149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Dll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Injection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22" y="1690689"/>
            <a:ext cx="5552153" cy="3052762"/>
          </a:xfr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72" y="1690688"/>
            <a:ext cx="5734478" cy="41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9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基本内容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安装了该软件，就视为你看了本协议。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如果软件来源我没授权，不保证软件能用。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如果你安装了这个软件，我还会给你推荐其他软件，但你可以不装。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我自己更新软件、改变功能时，不用告诉你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我会收集你的个人隐私，一般人我不告诉他，如果有法律要求，我也会告诉的。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你的微信号是我的，只能你自己使用，但我有权不让你用。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我的软件会产生流量，你要向电信部门交钱。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你的数据，你要自己备份，丢了我不管。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我会根据你的个人信息，给你发相应的广告，但你可以不看。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不准用我的软件干违法的勾当。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不准修改我的软件著作权信息。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不准尝试发现我的软件的源代码，不得搞衍生产品，不管你是否拿去赚钱。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你要对你所做的一切行为负责任。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如果你对本协议有纷争，咱们好好说，不行的话，来深圳和我打官司。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0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65" y="365125"/>
            <a:ext cx="9312269" cy="6492875"/>
          </a:xfrm>
        </p:spPr>
      </p:pic>
    </p:spTree>
    <p:extLst>
      <p:ext uri="{BB962C8B-B14F-4D97-AF65-F5344CB8AC3E}">
        <p14:creationId xmlns:p14="http://schemas.microsoft.com/office/powerpoint/2010/main" val="318758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怎么把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DLL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塞入应用程序中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Cheat Engine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X64dbg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WriteProcessMemroy+CreateRemoteThrad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修改目标程序的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IAT</a:t>
            </a:r>
          </a:p>
        </p:txBody>
      </p:sp>
    </p:spTree>
    <p:extLst>
      <p:ext uri="{BB962C8B-B14F-4D97-AF65-F5344CB8AC3E}">
        <p14:creationId xmlns:p14="http://schemas.microsoft.com/office/powerpoint/2010/main" val="393710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如何防止被修改？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加壳，防止程序被分析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Anti-Debug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功能，防止被调试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先修改系统关键函数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实时监测自己的函数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052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的四个特权级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Ring 0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内核层、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驱动层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Ring 1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，未使用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Ring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未使用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Ring 3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用户层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77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69"/>
          <a:stretch/>
        </p:blipFill>
        <p:spPr>
          <a:xfrm>
            <a:off x="-1" y="-1"/>
            <a:ext cx="12171700" cy="6867525"/>
          </a:xfrm>
        </p:spPr>
      </p:pic>
    </p:spTree>
    <p:extLst>
      <p:ext uri="{BB962C8B-B14F-4D97-AF65-F5344CB8AC3E}">
        <p14:creationId xmlns:p14="http://schemas.microsoft.com/office/powerpoint/2010/main" val="330772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更高层次的对抗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838200" y="2593975"/>
            <a:ext cx="10515600" cy="22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编写驱动，在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Ring0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层面对抗。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微软来帮你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433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20" y="365125"/>
            <a:ext cx="9594160" cy="6492875"/>
          </a:xfrm>
        </p:spPr>
      </p:pic>
    </p:spTree>
    <p:extLst>
      <p:ext uri="{BB962C8B-B14F-4D97-AF65-F5344CB8AC3E}">
        <p14:creationId xmlns:p14="http://schemas.microsoft.com/office/powerpoint/2010/main" val="254034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如何检测修改它的软件？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查找字符串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DLL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导出的函数名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有时也会检查二进制代码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259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于是，有了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查不到的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UCE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Undetected Cheat Engine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针对各种检测，重新修改自己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道高一尺、魔高一丈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571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更强的两个大技术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X64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带来的变化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虚拟化崛起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768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法律问题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计算机软件保护条例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第十七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 为了学习和研究软件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内含的设计思想和原理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，通过安装、显示、传输或者存储软件等方式使用软件的，可以不经软件著作权人许可，不向其支付报酬。</a:t>
            </a:r>
          </a:p>
        </p:txBody>
      </p:sp>
    </p:spTree>
    <p:extLst>
      <p:ext uri="{BB962C8B-B14F-4D97-AF65-F5344CB8AC3E}">
        <p14:creationId xmlns:p14="http://schemas.microsoft.com/office/powerpoint/2010/main" val="352679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X64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带来的变化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驱动程序签名，未签名不加载（开发者模式例外）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PatchGuard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内核的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金钟罩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234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"/>
          <a:stretch/>
        </p:blipFill>
        <p:spPr>
          <a:xfrm>
            <a:off x="838200" y="1285081"/>
            <a:ext cx="10670357" cy="3877469"/>
          </a:xfrm>
        </p:spPr>
      </p:pic>
    </p:spTree>
    <p:extLst>
      <p:ext uri="{BB962C8B-B14F-4D97-AF65-F5344CB8AC3E}">
        <p14:creationId xmlns:p14="http://schemas.microsoft.com/office/powerpoint/2010/main" val="303551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：朕不给你的，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你抢也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抢不到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Kaspersky……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McAfee……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安全卫士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marL="514350" indent="-514350">
              <a:buFont typeface="+mj-lt"/>
              <a:buAutoNum type="arabicPeriod"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838200" y="36607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x64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之下，主场占据明显优势！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158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41" y="365125"/>
            <a:ext cx="11361117" cy="626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6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只有一条路：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8" y="1958940"/>
            <a:ext cx="12197868" cy="3308385"/>
          </a:xfrm>
          <a:prstGeom prst="rect">
            <a:avLst/>
          </a:prstGeom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7048500" y="5381625"/>
            <a:ext cx="4305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那就是微软的！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100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虚拟化带来的变革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Ring 0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内核层、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驱动层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Ring 1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，未使用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Ring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未使用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Ring 3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用户层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771775" y="4184650"/>
            <a:ext cx="8963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扮演上帝角色的：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Ring 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45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虚拟化软件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WMware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Hyper-V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VirtualBox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KVM(Kernel-based Virtual Machine)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302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80975"/>
            <a:ext cx="1167765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5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124075" y="984250"/>
            <a:ext cx="8172450" cy="5292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r>
              <a:rPr lang="en-US" altLang="zh-CN" sz="4800" b="1" dirty="0" smtClean="0">
                <a:solidFill>
                  <a:schemeClr val="tx1"/>
                </a:solidFill>
              </a:rPr>
              <a:t>Host OS</a:t>
            </a:r>
            <a:endParaRPr lang="zh-CN" altLang="en-US" sz="4800" b="1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15125" y="2257425"/>
            <a:ext cx="2647950" cy="20669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algn="ctr"/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Guest OS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57625" y="2638425"/>
            <a:ext cx="1695450" cy="3524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功能扩展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9" name="直接箭头连接符 8"/>
          <p:cNvCxnSpPr>
            <a:stCxn id="7" idx="3"/>
          </p:cNvCxnSpPr>
          <p:nvPr/>
        </p:nvCxnSpPr>
        <p:spPr>
          <a:xfrm flipV="1">
            <a:off x="5553075" y="2814637"/>
            <a:ext cx="1924050" cy="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01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大佬们也没闲着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 VT-X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AMD-V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DTDebug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（滴水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公司出品）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Ddvp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OllyDbg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插件）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DBVM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Cheat Engine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 CPU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的功能）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38200" y="49863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纵然是铁树，也可以开出美丽的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花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222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何为软件逆向分析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又被称为反向工程。是指从可运行的程序系统出发，运用解密、反汇编、系统分析、程序理解等多种计算机技术，对软件的结构、流程、算法、代码等进行逆向拆解和分析，推导出软件的源代码、设计原理、结构、算法、处理过程、运行方法及相关文档等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通常，人们把对软件进行反向分析的整个过程称为软件逆向工程，把在这个过程中所采用的技术都统统称为软件逆向工程技术。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现实中，其实是无法还原出目标产品的全部功能的，大多数情况下，是用来进行软件破解、软件功能扩展等。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682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590550" y="2642721"/>
            <a:ext cx="556898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谢谢大家！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57138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非官方功能扩展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一个最熟悉的词：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外挂！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辅助、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外挂、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助手、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管家、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精灵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marL="0" indent="0">
              <a:buNone/>
            </a:pP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还有各式各样的安全软件，如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安全卫士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609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1540</Words>
  <Application>Microsoft Office PowerPoint</Application>
  <PresentationFormat>宽屏</PresentationFormat>
  <Paragraphs>339</Paragraphs>
  <Slides>80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86" baseType="lpstr">
      <vt:lpstr>等线</vt:lpstr>
      <vt:lpstr>等线 Light</vt:lpstr>
      <vt:lpstr>微软雅黑</vt:lpstr>
      <vt:lpstr>Arial</vt:lpstr>
      <vt:lpstr>Wingdings</vt:lpstr>
      <vt:lpstr>Office 主题​​</vt:lpstr>
      <vt:lpstr>铁树开花</vt:lpstr>
      <vt:lpstr>赵庆明</vt:lpstr>
      <vt:lpstr>PowerPoint 演示文稿</vt:lpstr>
      <vt:lpstr>PowerPoint 演示文稿</vt:lpstr>
      <vt:lpstr>PowerPoint 演示文稿</vt:lpstr>
      <vt:lpstr>基本内容</vt:lpstr>
      <vt:lpstr>法律问题</vt:lpstr>
      <vt:lpstr>何为软件逆向分析</vt:lpstr>
      <vt:lpstr>非官方功能扩展</vt:lpstr>
      <vt:lpstr>扩展功能的三大类型</vt:lpstr>
      <vt:lpstr>PowerPoint 演示文稿</vt:lpstr>
      <vt:lpstr>模拟按键</vt:lpstr>
      <vt:lpstr>实现原理</vt:lpstr>
      <vt:lpstr>模拟按键</vt:lpstr>
      <vt:lpstr>PowerPoint 演示文稿</vt:lpstr>
      <vt:lpstr>PowerPoint 演示文稿</vt:lpstr>
      <vt:lpstr>屏幕读取</vt:lpstr>
      <vt:lpstr>PowerPoint 演示文稿</vt:lpstr>
      <vt:lpstr>PowerPoint 演示文稿</vt:lpstr>
      <vt:lpstr>PowerPoint 演示文稿</vt:lpstr>
      <vt:lpstr>PowerPoint 演示文稿</vt:lpstr>
      <vt:lpstr>内存修改</vt:lpstr>
      <vt:lpstr>内存修改</vt:lpstr>
      <vt:lpstr>为什么？？？</vt:lpstr>
      <vt:lpstr>为什么？？？</vt:lpstr>
      <vt:lpstr>一句话总结：</vt:lpstr>
      <vt:lpstr>柿子专挑软的捏</vt:lpstr>
      <vt:lpstr>伪造数据包的问题</vt:lpstr>
      <vt:lpstr>修改内存</vt:lpstr>
      <vt:lpstr>软件的诞生</vt:lpstr>
      <vt:lpstr>如何分析软件</vt:lpstr>
      <vt:lpstr>CPU的寄存器</vt:lpstr>
      <vt:lpstr>常见汇编指令</vt:lpstr>
      <vt:lpstr>常见汇编指令</vt:lpstr>
      <vt:lpstr>C语言代码编译结果</vt:lpstr>
      <vt:lpstr>关于堆栈</vt:lpstr>
      <vt:lpstr>常见堆栈指令</vt:lpstr>
      <vt:lpstr>函数的调用</vt:lpstr>
      <vt:lpstr>如果遇到看不懂的指令</vt:lpstr>
      <vt:lpstr>PowerPoint 演示文稿</vt:lpstr>
      <vt:lpstr>PowerPoint 演示文稿</vt:lpstr>
      <vt:lpstr>如何拆解可执行文件？</vt:lpstr>
      <vt:lpstr>IDA PRO</vt:lpstr>
      <vt:lpstr>Ghidra</vt:lpstr>
      <vt:lpstr>OllyDbg</vt:lpstr>
      <vt:lpstr>X64dbg</vt:lpstr>
      <vt:lpstr>这些都是正规的逆向工程工具。</vt:lpstr>
      <vt:lpstr>Cheat Engine</vt:lpstr>
      <vt:lpstr>PowerPoint 演示文稿</vt:lpstr>
      <vt:lpstr>要修改的不只是数据！  还有，程序的代码！</vt:lpstr>
      <vt:lpstr>Cheat Engine教程</vt:lpstr>
      <vt:lpstr>PowerPoint 演示文稿</vt:lpstr>
      <vt:lpstr>PowerPoint 演示文稿</vt:lpstr>
      <vt:lpstr>PowerPoint 演示文稿</vt:lpstr>
      <vt:lpstr>PowerPoint 演示文稿</vt:lpstr>
      <vt:lpstr>Code Injection（代码注入）</vt:lpstr>
      <vt:lpstr>牛X的人都自己写</vt:lpstr>
      <vt:lpstr>Window API</vt:lpstr>
      <vt:lpstr>Dll Injection</vt:lpstr>
      <vt:lpstr>PowerPoint 演示文稿</vt:lpstr>
      <vt:lpstr>怎么把DLL塞入应用程序中</vt:lpstr>
      <vt:lpstr>如何防止被修改？</vt:lpstr>
      <vt:lpstr>Intel CPU的四个特权级</vt:lpstr>
      <vt:lpstr>PowerPoint 演示文稿</vt:lpstr>
      <vt:lpstr>更高层次的对抗</vt:lpstr>
      <vt:lpstr>PowerPoint 演示文稿</vt:lpstr>
      <vt:lpstr>如何检测修改它的软件？</vt:lpstr>
      <vt:lpstr>于是，有了……</vt:lpstr>
      <vt:lpstr>更强的两个大技术</vt:lpstr>
      <vt:lpstr>X64带来的变化</vt:lpstr>
      <vt:lpstr>PowerPoint 演示文稿</vt:lpstr>
      <vt:lpstr>MS：朕不给你的，你抢也抢不到</vt:lpstr>
      <vt:lpstr>PowerPoint 演示文稿</vt:lpstr>
      <vt:lpstr>只有一条路：</vt:lpstr>
      <vt:lpstr>虚拟化带来的变革</vt:lpstr>
      <vt:lpstr>虚拟化软件</vt:lpstr>
      <vt:lpstr>PowerPoint 演示文稿</vt:lpstr>
      <vt:lpstr>PowerPoint 演示文稿</vt:lpstr>
      <vt:lpstr>大佬们也没闲着</vt:lpstr>
      <vt:lpstr>PowerPoint 演示文稿</vt:lpstr>
    </vt:vector>
  </TitlesOfParts>
  <Company>cdut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外挂、逆向、破解</dc:title>
  <dc:creator>赵 庆明</dc:creator>
  <cp:lastModifiedBy>赵 庆明</cp:lastModifiedBy>
  <cp:revision>453</cp:revision>
  <dcterms:created xsi:type="dcterms:W3CDTF">2019-03-19T00:31:00Z</dcterms:created>
  <dcterms:modified xsi:type="dcterms:W3CDTF">2019-08-06T09:03:51Z</dcterms:modified>
</cp:coreProperties>
</file>